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5"/>
  </p:notesMasterIdLst>
  <p:sldIdLst>
    <p:sldId id="260" r:id="rId2"/>
    <p:sldId id="257" r:id="rId3"/>
    <p:sldId id="273" r:id="rId4"/>
    <p:sldId id="274" r:id="rId5"/>
    <p:sldId id="276" r:id="rId6"/>
    <p:sldId id="277" r:id="rId7"/>
    <p:sldId id="278" r:id="rId8"/>
    <p:sldId id="280" r:id="rId9"/>
    <p:sldId id="287" r:id="rId10"/>
    <p:sldId id="283" r:id="rId11"/>
    <p:sldId id="288" r:id="rId12"/>
    <p:sldId id="289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1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fSNxVqprvM" TargetMode="External"/><Relationship Id="rId2" Type="http://schemas.openxmlformats.org/officeDocument/2006/relationships/hyperlink" Target="https://www.youtube.com/watch?v=0fKBhvDjuy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MByI4s-D-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1 – Aug 21, 2018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P3 Challenge – Do Now (on slips of paper)</a:t>
            </a:r>
          </a:p>
          <a:p>
            <a:pPr marL="457200" lvl="1" indent="0">
              <a:buNone/>
            </a:pPr>
            <a:r>
              <a:rPr lang="en-US" b="1" dirty="0" smtClean="0"/>
              <a:t>Express 22.5 m/s in mph using 2.54 cm = 1 in as the metric </a:t>
            </a:r>
          </a:p>
          <a:p>
            <a:pPr marL="457200" lvl="1" indent="0">
              <a:buNone/>
            </a:pPr>
            <a:r>
              <a:rPr lang="en-US" b="1" dirty="0"/>
              <a:t>t</a:t>
            </a:r>
            <a:r>
              <a:rPr lang="en-US" b="1" dirty="0" smtClean="0"/>
              <a:t>o English conversion. Show all work.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4314" y="4911824"/>
            <a:ext cx="376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Remember Label: Name, Date, </a:t>
            </a:r>
            <a:r>
              <a:rPr lang="en-US" dirty="0" err="1" smtClean="0">
                <a:solidFill>
                  <a:srgbClr val="7030A0"/>
                </a:solidFill>
              </a:rPr>
              <a:t>Phys</a:t>
            </a:r>
            <a:r>
              <a:rPr lang="en-US" dirty="0" smtClean="0">
                <a:solidFill>
                  <a:srgbClr val="7030A0"/>
                </a:solidFill>
              </a:rPr>
              <a:t> 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1" y="2798618"/>
            <a:ext cx="2823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 in syllabus </a:t>
            </a:r>
            <a:r>
              <a:rPr lang="en-US" dirty="0" err="1" smtClean="0"/>
              <a:t>verif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Hand in safety contract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4239769"/>
            <a:ext cx="3190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 the 1.1 Worksheet for</a:t>
            </a:r>
          </a:p>
          <a:p>
            <a:r>
              <a:rPr lang="en-US" dirty="0" smtClean="0"/>
              <a:t>Hmk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77860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Metric Conversions using prefixes</a:t>
            </a:r>
            <a:endParaRPr lang="en-US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“Times sign, draw the line, copy the unit.”</a:t>
            </a:r>
          </a:p>
          <a:p>
            <a:r>
              <a:rPr lang="en-US" b="1" dirty="0" smtClean="0"/>
              <a:t>The metric prefixes help you write conversion factors with the power of powers of 10!</a:t>
            </a:r>
          </a:p>
          <a:p>
            <a:r>
              <a:rPr lang="en-US" b="1" dirty="0" smtClean="0"/>
              <a:t>Conversions to and from meters:</a:t>
            </a:r>
          </a:p>
          <a:p>
            <a:pPr lvl="1"/>
            <a:r>
              <a:rPr lang="en-US" b="1" dirty="0" smtClean="0"/>
              <a:t>To create equivalences, replace the prefix of a metric unit name with the corresponding power of 10. </a:t>
            </a:r>
          </a:p>
          <a:p>
            <a:pPr lvl="1"/>
            <a:r>
              <a:rPr lang="en-US" b="1" dirty="0" smtClean="0"/>
              <a:t>Ex: 1 km =10</a:t>
            </a:r>
            <a:r>
              <a:rPr lang="en-US" b="1" baseline="30000" dirty="0" smtClean="0"/>
              <a:t>3</a:t>
            </a:r>
            <a:r>
              <a:rPr lang="en-US" b="1" dirty="0" smtClean="0"/>
              <a:t> m; 1 pm = 10</a:t>
            </a:r>
            <a:r>
              <a:rPr lang="en-US" b="1" baseline="30000" dirty="0" smtClean="0"/>
              <a:t>-12 </a:t>
            </a:r>
            <a:r>
              <a:rPr lang="en-US" b="1" dirty="0" smtClean="0"/>
              <a:t>m		or 1 m = 10</a:t>
            </a:r>
            <a:r>
              <a:rPr lang="en-US" b="1" baseline="30000" dirty="0" smtClean="0"/>
              <a:t>12</a:t>
            </a:r>
            <a:r>
              <a:rPr lang="en-US" b="1" dirty="0" smtClean="0"/>
              <a:t> pm</a:t>
            </a:r>
          </a:p>
          <a:p>
            <a:r>
              <a:rPr lang="en-US" b="1" dirty="0" smtClean="0"/>
              <a:t>Conversions between other metric units:</a:t>
            </a:r>
          </a:p>
          <a:p>
            <a:pPr lvl="1"/>
            <a:r>
              <a:rPr lang="en-US" b="1" dirty="0" smtClean="0"/>
              <a:t>Convert to meters first and then to the target unit.</a:t>
            </a:r>
          </a:p>
          <a:p>
            <a:pPr lvl="1"/>
            <a:r>
              <a:rPr lang="en-US" b="1" dirty="0" smtClean="0"/>
              <a:t>Ex: km to cm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592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physics, problems are often solved with the benefit of a formula that relates some number of quantities.</a:t>
            </a:r>
          </a:p>
          <a:p>
            <a:r>
              <a:rPr lang="en-US" b="1" u="sng" dirty="0" smtClean="0"/>
              <a:t>The units for any formula must be consistent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Be able to verify the units for any formula by expressing all derived units in terms of base units.</a:t>
            </a:r>
          </a:p>
          <a:p>
            <a:r>
              <a:rPr lang="en-US" b="1" dirty="0" smtClean="0"/>
              <a:t>Ex: Knowing that Energy (E) is measured in Joules (J = kg m</a:t>
            </a:r>
            <a:r>
              <a:rPr lang="en-US" b="1" baseline="30000" dirty="0" smtClean="0"/>
              <a:t>2 </a:t>
            </a:r>
            <a:r>
              <a:rPr lang="en-US" b="1" dirty="0" smtClean="0"/>
              <a:t>s</a:t>
            </a:r>
            <a:r>
              <a:rPr lang="en-US" b="1" baseline="30000" dirty="0" smtClean="0"/>
              <a:t>-2</a:t>
            </a:r>
            <a:r>
              <a:rPr lang="en-US" b="1" dirty="0" smtClean="0"/>
              <a:t>), mass (m) is measured in kg, acceleration (a) is measured in m s</a:t>
            </a:r>
            <a:r>
              <a:rPr lang="en-US" b="1" baseline="30000" dirty="0" smtClean="0"/>
              <a:t>-2</a:t>
            </a:r>
            <a:r>
              <a:rPr lang="en-US" b="1" dirty="0" smtClean="0"/>
              <a:t>, and distance (d) is measured in m, Verify that E = mad is a valid formula to use to describe the relationships between these variables.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05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86380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Another common skill for any physics problem is to estimate the order of magnitude for your answer so you can judge whether your calculated answer is reasonable or not. </a:t>
            </a:r>
          </a:p>
          <a:p>
            <a:r>
              <a:rPr lang="en-US" b="1" dirty="0" smtClean="0"/>
              <a:t>To estimate, Round all quantities to (one sig fig with an order of magnitude)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www.youtube.com/watch?v=0fKBhvDjuy0</a:t>
            </a:r>
            <a:r>
              <a:rPr lang="en-US" b="1" dirty="0" smtClean="0"/>
              <a:t> Powers of 10</a:t>
            </a:r>
          </a:p>
          <a:p>
            <a:pPr lvl="1"/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www.youtube.com/watch?v=jfSNxVqprvM</a:t>
            </a:r>
            <a:r>
              <a:rPr lang="en-US" b="1" dirty="0" smtClean="0"/>
              <a:t> Cosmic Eye</a:t>
            </a:r>
          </a:p>
          <a:p>
            <a:r>
              <a:rPr lang="en-US" b="1" dirty="0" smtClean="0"/>
              <a:t>Perform the needed calculation using your new simple numbers to find a one </a:t>
            </a:r>
            <a:r>
              <a:rPr lang="en-US" b="1" dirty="0" err="1" smtClean="0"/>
              <a:t>sigfig</a:t>
            </a:r>
            <a:r>
              <a:rPr lang="en-US" b="1" dirty="0" smtClean="0"/>
              <a:t> order of magnitude estimate of the answer.</a:t>
            </a:r>
          </a:p>
          <a:p>
            <a:r>
              <a:rPr lang="en-US" b="1" dirty="0" smtClean="0"/>
              <a:t>Ex: </a:t>
            </a: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 smtClean="0"/>
              <a:t>wavelength </a:t>
            </a:r>
            <a:r>
              <a:rPr lang="en-US" b="1" dirty="0" smtClean="0"/>
              <a:t>of visible light is between 430 nm and 770 nm and the speed of light is 3.00 x 10</a:t>
            </a:r>
            <a:r>
              <a:rPr lang="en-US" b="1" baseline="30000" dirty="0" smtClean="0"/>
              <a:t>8</a:t>
            </a:r>
            <a:r>
              <a:rPr lang="en-US" b="1" dirty="0" smtClean="0"/>
              <a:t> m/s. If the speed = frequency * wavelength, estimate the order of magnitude for the </a:t>
            </a:r>
            <a:r>
              <a:rPr lang="en-US" b="1" dirty="0" smtClean="0"/>
              <a:t>frequency </a:t>
            </a:r>
            <a:r>
              <a:rPr lang="en-US" b="1" dirty="0" smtClean="0"/>
              <a:t>of visible light.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44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and Today’s </a:t>
            </a:r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Exit Slip – Estimate the area (m</a:t>
            </a:r>
            <a:r>
              <a:rPr lang="en-US" b="1" baseline="30000" dirty="0" smtClean="0"/>
              <a:t>2</a:t>
            </a:r>
            <a:r>
              <a:rPr lang="en-US" b="1" dirty="0" smtClean="0"/>
              <a:t>) available to each person if there are around 7 ½  billion people and the earth has a radius of around 5000 km. Give a one </a:t>
            </a:r>
            <a:r>
              <a:rPr lang="en-US" b="1" dirty="0" err="1" smtClean="0"/>
              <a:t>sigfig</a:t>
            </a:r>
            <a:r>
              <a:rPr lang="en-US" b="1" dirty="0" smtClean="0"/>
              <a:t> order of magnitude estimate. Then describe this area in terms of the images shown in the videos.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What’s Due?  </a:t>
            </a:r>
            <a:r>
              <a:rPr lang="en-US" b="1" dirty="0" smtClean="0"/>
              <a:t>(Pending assignments to complete.)</a:t>
            </a:r>
          </a:p>
          <a:p>
            <a:pPr lvl="1"/>
            <a:r>
              <a:rPr lang="en-US" b="1" dirty="0" smtClean="0"/>
              <a:t>IB </a:t>
            </a:r>
            <a:r>
              <a:rPr lang="en-US" b="1" dirty="0" smtClean="0"/>
              <a:t>1.1 Measurement in Physics Practice Sheet, </a:t>
            </a:r>
            <a:r>
              <a:rPr lang="en-US" b="1" dirty="0" smtClean="0"/>
              <a:t>Estimation questions</a:t>
            </a:r>
            <a:endParaRPr lang="en-US" b="1" dirty="0" smtClean="0"/>
          </a:p>
          <a:p>
            <a:r>
              <a:rPr lang="en-US" b="1" dirty="0" smtClean="0"/>
              <a:t>What’s Next?  (How to prepare for the next day)</a:t>
            </a:r>
          </a:p>
          <a:p>
            <a:pPr lvl="1"/>
            <a:r>
              <a:rPr lang="en-US" b="1" dirty="0" smtClean="0"/>
              <a:t>Read IB 1.2 p 7-20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9308395" cy="3416301"/>
          </a:xfrm>
        </p:spPr>
        <p:txBody>
          <a:bodyPr>
            <a:normAutofit/>
          </a:bodyPr>
          <a:lstStyle/>
          <a:p>
            <a:r>
              <a:rPr lang="en-US" b="1" dirty="0" smtClean="0"/>
              <a:t>Agenda for IB 1.1 Measurement in physics – Standard operating procedures</a:t>
            </a:r>
          </a:p>
          <a:p>
            <a:pPr lvl="1"/>
            <a:r>
              <a:rPr lang="en-US" b="1" i="1" dirty="0" smtClean="0"/>
              <a:t>About Numbers</a:t>
            </a:r>
          </a:p>
          <a:p>
            <a:pPr lvl="1"/>
            <a:r>
              <a:rPr lang="en-US" b="1" i="1" dirty="0" smtClean="0"/>
              <a:t>Measuring </a:t>
            </a:r>
            <a:endParaRPr lang="en-US" b="1" i="1" dirty="0"/>
          </a:p>
          <a:p>
            <a:pPr lvl="1"/>
            <a:r>
              <a:rPr lang="en-US" b="1" i="1" dirty="0" smtClean="0"/>
              <a:t>Significant figures</a:t>
            </a:r>
          </a:p>
          <a:p>
            <a:pPr lvl="1"/>
            <a:r>
              <a:rPr lang="en-US" b="1" i="1" dirty="0" smtClean="0"/>
              <a:t>Scientific Notation</a:t>
            </a:r>
          </a:p>
          <a:p>
            <a:pPr lvl="1"/>
            <a:r>
              <a:rPr lang="en-US" b="1" i="1" dirty="0" smtClean="0"/>
              <a:t>Calculations with </a:t>
            </a:r>
            <a:r>
              <a:rPr lang="en-US" b="1" i="1" dirty="0" err="1" smtClean="0"/>
              <a:t>sigfigs</a:t>
            </a:r>
            <a:endParaRPr lang="en-US" b="1" i="1" dirty="0"/>
          </a:p>
          <a:p>
            <a:pPr lvl="1"/>
            <a:r>
              <a:rPr lang="en-US" b="1" i="1" dirty="0" smtClean="0"/>
              <a:t>Unit </a:t>
            </a:r>
            <a:r>
              <a:rPr lang="en-US" b="1" i="1" dirty="0"/>
              <a:t>conversion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Assignment</a:t>
            </a:r>
            <a:r>
              <a:rPr lang="en-US" dirty="0" smtClean="0"/>
              <a:t>: </a:t>
            </a:r>
            <a:r>
              <a:rPr lang="en-US" b="1" dirty="0" smtClean="0"/>
              <a:t>IB 1.1 Measurement in Physics Practice Sheet, </a:t>
            </a:r>
            <a:r>
              <a:rPr lang="en-US" b="1" dirty="0" smtClean="0"/>
              <a:t>Estimates, Read 1.2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411" y="3030584"/>
            <a:ext cx="4825159" cy="2989217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Homework Review, p 1-4</a:t>
            </a:r>
          </a:p>
          <a:p>
            <a:pPr lvl="1"/>
            <a:r>
              <a:rPr lang="en-US" b="1" dirty="0" smtClean="0"/>
              <a:t>Standards</a:t>
            </a:r>
            <a:endParaRPr lang="en-US" b="1" dirty="0"/>
          </a:p>
          <a:p>
            <a:pPr lvl="1"/>
            <a:r>
              <a:rPr lang="en-US" b="1" dirty="0"/>
              <a:t>Metric units</a:t>
            </a:r>
          </a:p>
          <a:p>
            <a:pPr lvl="1"/>
            <a:r>
              <a:rPr lang="en-US" b="1" dirty="0" smtClean="0"/>
              <a:t>Dimension </a:t>
            </a:r>
            <a:r>
              <a:rPr lang="en-US" b="1" dirty="0"/>
              <a:t>Analysis</a:t>
            </a:r>
            <a:endParaRPr lang="en-US" dirty="0"/>
          </a:p>
          <a:p>
            <a:pPr lvl="1"/>
            <a:r>
              <a:rPr lang="en-US" b="1" dirty="0" smtClean="0"/>
              <a:t>Estimation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Standards</a:t>
            </a:r>
          </a:p>
        </p:txBody>
      </p:sp>
      <p:sp>
        <p:nvSpPr>
          <p:cNvPr id="1638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b="1" dirty="0" smtClean="0"/>
              <a:t>Why need standards?</a:t>
            </a:r>
          </a:p>
          <a:p>
            <a:pPr lvl="1"/>
            <a:r>
              <a:rPr lang="en-US" b="1" dirty="0" smtClean="0"/>
              <a:t>Consider a world without standards</a:t>
            </a:r>
          </a:p>
          <a:p>
            <a:r>
              <a:rPr lang="en-US" sz="2600" b="1" dirty="0" smtClean="0"/>
              <a:t>Good standards</a:t>
            </a:r>
          </a:p>
          <a:p>
            <a:pPr lvl="1"/>
            <a:r>
              <a:rPr lang="en-US" b="1" dirty="0" smtClean="0"/>
              <a:t>A) Unchanging over time and B) Accessible everywhere</a:t>
            </a:r>
          </a:p>
          <a:p>
            <a:r>
              <a:rPr lang="en-US" sz="2600" b="1" dirty="0" smtClean="0"/>
              <a:t>Poor standards</a:t>
            </a:r>
          </a:p>
          <a:p>
            <a:pPr lvl="1"/>
            <a:r>
              <a:rPr lang="en-US" b="1" dirty="0" smtClean="0"/>
              <a:t>Ex: “yard </a:t>
            </a:r>
            <a:r>
              <a:rPr lang="en-US" b="1" dirty="0"/>
              <a:t>comes from the Saxon word "gird" meaning the circumference of a person’s </a:t>
            </a:r>
            <a:r>
              <a:rPr lang="en-US" b="1" dirty="0" smtClean="0"/>
              <a:t>waist” (National Institute Of Standards And Technology)</a:t>
            </a:r>
          </a:p>
          <a:p>
            <a:r>
              <a:rPr lang="en-US" sz="2600" b="1" dirty="0" smtClean="0"/>
              <a:t>IUPAC (International Union of Pure and Applied Chemistry)</a:t>
            </a:r>
          </a:p>
          <a:p>
            <a:pPr lvl="1"/>
            <a:r>
              <a:rPr lang="en-US" b="1" dirty="0" smtClean="0"/>
              <a:t>The world authority on chemical nomenclature, terminology, standardized methods for measurement, atomic weights and other critically evaluated data.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15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System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838199" y="2785403"/>
            <a:ext cx="6399727" cy="3391560"/>
          </a:xfrm>
        </p:spPr>
        <p:txBody>
          <a:bodyPr/>
          <a:lstStyle/>
          <a:p>
            <a:r>
              <a:rPr lang="en-US" b="1" dirty="0" smtClean="0"/>
              <a:t>Complex relationships between units</a:t>
            </a:r>
          </a:p>
          <a:p>
            <a:r>
              <a:rPr lang="en-US" b="1" dirty="0" smtClean="0"/>
              <a:t>Historical standards are anecdotal</a:t>
            </a:r>
          </a:p>
          <a:p>
            <a:r>
              <a:rPr lang="en-US" b="1" dirty="0" smtClean="0"/>
              <a:t>Current standards are defined in terms of SI units </a:t>
            </a:r>
          </a:p>
          <a:p>
            <a:pPr lvl="1"/>
            <a:r>
              <a:rPr lang="en-US" b="1" dirty="0" smtClean="0"/>
              <a:t>Ex: 1 foot = exactly 0.3048 m</a:t>
            </a:r>
          </a:p>
          <a:p>
            <a:r>
              <a:rPr lang="en-US" b="1" dirty="0" smtClean="0"/>
              <a:t>“Treaty of the Meter” 1875</a:t>
            </a:r>
          </a:p>
          <a:p>
            <a:r>
              <a:rPr lang="en-US" b="1" dirty="0" smtClean="0"/>
              <a:t>Metric Conversion Act of 1975</a:t>
            </a:r>
          </a:p>
          <a:p>
            <a:r>
              <a:rPr lang="en-US" b="1" dirty="0" smtClean="0"/>
              <a:t>“Preferred official system” 1988</a:t>
            </a:r>
          </a:p>
          <a:p>
            <a:r>
              <a:rPr lang="en-US" b="1" dirty="0" smtClean="0"/>
              <a:t>2017, we’re still teaching English units</a:t>
            </a:r>
          </a:p>
        </p:txBody>
      </p:sp>
      <p:pic>
        <p:nvPicPr>
          <p:cNvPr id="17411" name="Picture 2" descr="File:English length units 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529" y="64395"/>
            <a:ext cx="4699491" cy="676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2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(or metric) System</a:t>
            </a:r>
          </a:p>
        </p:txBody>
      </p:sp>
      <p:pic>
        <p:nvPicPr>
          <p:cNvPr id="20482" name="Content Placeholder 3" descr="02_07_Fig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05" y="1825625"/>
            <a:ext cx="5045390" cy="4351338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Standard for time</a:t>
            </a:r>
          </a:p>
          <a:p>
            <a:r>
              <a:rPr lang="en-US" sz="2600" dirty="0" smtClean="0"/>
              <a:t>1 </a:t>
            </a:r>
            <a:r>
              <a:rPr lang="en-US" sz="2600" u="sng" dirty="0" smtClean="0"/>
              <a:t>second</a:t>
            </a:r>
            <a:r>
              <a:rPr lang="en-US" sz="2600" dirty="0" smtClean="0"/>
              <a:t> is defined as the duration of 9, 192, 631, 770 periods of the radiation (light) emitted from a certain transition in a cesium-133 atom. (</a:t>
            </a:r>
            <a:r>
              <a:rPr lang="en-US" sz="2600" u="sng" dirty="0"/>
              <a:t>A</a:t>
            </a:r>
            <a:r>
              <a:rPr lang="en-US" sz="2600" u="sng" dirty="0" smtClean="0"/>
              <a:t>tomic clock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Though Cs-133 is not available everywhere, and it is not simple to make this observation, every cs-133 atom would behave the same way.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(or metric) System</a:t>
            </a:r>
          </a:p>
        </p:txBody>
      </p:sp>
      <p:pic>
        <p:nvPicPr>
          <p:cNvPr id="18434" name="Content Placeholder 3" descr="02_05_Fig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" y="1825625"/>
            <a:ext cx="5174227" cy="4351338"/>
          </a:xfr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Standard for length</a:t>
            </a:r>
          </a:p>
          <a:p>
            <a:r>
              <a:rPr lang="en-US" dirty="0" smtClean="0"/>
              <a:t>1 </a:t>
            </a:r>
            <a:r>
              <a:rPr lang="en-US" u="sng" dirty="0" smtClean="0"/>
              <a:t>meter</a:t>
            </a:r>
            <a:r>
              <a:rPr lang="en-US" dirty="0" smtClean="0"/>
              <a:t> is defined as the distance that light travels in  vacuum in  1/299,792,458 s.</a:t>
            </a:r>
          </a:p>
          <a:p>
            <a:r>
              <a:rPr lang="en-US" dirty="0" smtClean="0"/>
              <a:t>Speed of light in a vacuum is a constant.</a:t>
            </a:r>
          </a:p>
          <a:p>
            <a:r>
              <a:rPr lang="en-US" dirty="0" smtClean="0"/>
              <a:t>Available everywhere.</a:t>
            </a:r>
          </a:p>
          <a:p>
            <a:r>
              <a:rPr lang="en-US" dirty="0" smtClean="0"/>
              <a:t>Depends on the standard of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(or metric) System</a:t>
            </a:r>
            <a:endParaRPr lang="en-US" dirty="0"/>
          </a:p>
        </p:txBody>
      </p:sp>
      <p:pic>
        <p:nvPicPr>
          <p:cNvPr id="19458" name="Content Placeholder 3" descr="02_06_Fig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98" y="2633419"/>
            <a:ext cx="2251176" cy="3041267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0359" cy="3544082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Standard for mass</a:t>
            </a:r>
          </a:p>
          <a:p>
            <a:r>
              <a:rPr lang="en-US" sz="2400" dirty="0" smtClean="0"/>
              <a:t>1 </a:t>
            </a:r>
            <a:r>
              <a:rPr lang="en-US" sz="2400" u="sng" dirty="0" smtClean="0"/>
              <a:t>kilogram</a:t>
            </a:r>
            <a:r>
              <a:rPr lang="en-US" sz="2400" dirty="0" smtClean="0"/>
              <a:t> is defined as the mass of a singular cylinder of a platinum alloy that is housed in </a:t>
            </a:r>
            <a:r>
              <a:rPr lang="en-US" sz="2400" dirty="0" err="1" smtClean="0"/>
              <a:t>Sèvres</a:t>
            </a:r>
            <a:r>
              <a:rPr lang="en-US" sz="2400" dirty="0" smtClean="0"/>
              <a:t>, France, called the IPK (international prototype kilogram)</a:t>
            </a:r>
          </a:p>
          <a:p>
            <a:r>
              <a:rPr lang="en-US" sz="2400" dirty="0" smtClean="0"/>
              <a:t>K 20 (US official prototype) is a third generation copy – each copy of a copy level creates additional error, though very small</a:t>
            </a:r>
          </a:p>
          <a:p>
            <a:r>
              <a:rPr lang="en-US" sz="2400" dirty="0" smtClean="0"/>
              <a:t>Pt chosen because it does not decay over time, so it is a relatively stable standard.</a:t>
            </a:r>
          </a:p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www.youtube.com/watch?v=ZMByI4s-D-Y</a:t>
            </a:r>
            <a:r>
              <a:rPr lang="en-US" sz="2400" dirty="0" smtClean="0"/>
              <a:t> World’s Roundest Object</a:t>
            </a:r>
            <a:endParaRPr lang="en-US" sz="2400" dirty="0"/>
          </a:p>
        </p:txBody>
      </p:sp>
      <p:pic>
        <p:nvPicPr>
          <p:cNvPr id="19460" name="Picture 4" descr="http://upload.wikimedia.org/wikipedia/commons/thumb/b/b5/CGKilogram.jpg/220px-CGKilo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2" y="1866656"/>
            <a:ext cx="20955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6822" y="3554569"/>
            <a:ext cx="82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2919" y="5305354"/>
            <a:ext cx="82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6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(metric)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600" b="1" dirty="0" smtClean="0"/>
              <a:t>BASE UNITS (all defined relative to the 3 standards above)</a:t>
            </a:r>
          </a:p>
          <a:p>
            <a:pPr lvl="1"/>
            <a:r>
              <a:rPr lang="en-US" b="1" u="sng" dirty="0" smtClean="0"/>
              <a:t>meter</a:t>
            </a:r>
            <a:r>
              <a:rPr lang="en-US" b="1" dirty="0" smtClean="0"/>
              <a:t> for length </a:t>
            </a:r>
          </a:p>
          <a:p>
            <a:pPr lvl="1"/>
            <a:r>
              <a:rPr lang="en-US" b="1" u="sng" dirty="0" smtClean="0"/>
              <a:t>kilogram</a:t>
            </a:r>
            <a:r>
              <a:rPr lang="en-US" b="1" dirty="0" smtClean="0"/>
              <a:t> for mass (note: not the gram)</a:t>
            </a:r>
          </a:p>
          <a:p>
            <a:pPr lvl="1"/>
            <a:r>
              <a:rPr lang="en-US" b="1" u="sng" dirty="0" smtClean="0"/>
              <a:t>second</a:t>
            </a:r>
            <a:r>
              <a:rPr lang="en-US" b="1" dirty="0" smtClean="0"/>
              <a:t> for time</a:t>
            </a:r>
          </a:p>
          <a:p>
            <a:pPr lvl="1"/>
            <a:r>
              <a:rPr lang="en-US" b="1" u="sng" dirty="0" smtClean="0"/>
              <a:t>ampere</a:t>
            </a:r>
            <a:r>
              <a:rPr lang="en-US" b="1" dirty="0" smtClean="0"/>
              <a:t> for electric current</a:t>
            </a:r>
          </a:p>
          <a:p>
            <a:pPr lvl="1"/>
            <a:r>
              <a:rPr lang="en-US" b="1" u="sng" dirty="0" smtClean="0"/>
              <a:t>kelvin</a:t>
            </a:r>
            <a:r>
              <a:rPr lang="en-US" b="1" dirty="0" smtClean="0"/>
              <a:t> for temperature</a:t>
            </a:r>
          </a:p>
          <a:p>
            <a:pPr lvl="1"/>
            <a:r>
              <a:rPr lang="en-US" b="1" u="sng" dirty="0" smtClean="0"/>
              <a:t>candela</a:t>
            </a:r>
            <a:r>
              <a:rPr lang="en-US" b="1" dirty="0" smtClean="0"/>
              <a:t> for luminous intensity</a:t>
            </a:r>
          </a:p>
          <a:p>
            <a:pPr lvl="1"/>
            <a:r>
              <a:rPr lang="en-US" b="1" u="sng" dirty="0" smtClean="0"/>
              <a:t>mole</a:t>
            </a:r>
            <a:r>
              <a:rPr lang="en-US" b="1" dirty="0" smtClean="0"/>
              <a:t> for the amount of substance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391507"/>
            <a:ext cx="5546188" cy="3421463"/>
          </a:xfrm>
        </p:spPr>
        <p:txBody>
          <a:bodyPr>
            <a:noAutofit/>
          </a:bodyPr>
          <a:lstStyle/>
          <a:p>
            <a:r>
              <a:rPr lang="en-US" sz="1600" b="1" dirty="0"/>
              <a:t>DERIVED UNITS</a:t>
            </a:r>
          </a:p>
          <a:p>
            <a:pPr lvl="1"/>
            <a:r>
              <a:rPr lang="en-US" b="1" dirty="0" smtClean="0"/>
              <a:t>Units for all other quantities besides the base</a:t>
            </a:r>
          </a:p>
          <a:p>
            <a:r>
              <a:rPr lang="en-US" sz="1600" b="1" dirty="0" smtClean="0"/>
              <a:t>For each new quantity we will discuss, we will learn about:</a:t>
            </a:r>
          </a:p>
          <a:p>
            <a:pPr lvl="1"/>
            <a:r>
              <a:rPr lang="en-US" sz="1400" b="1" dirty="0" smtClean="0"/>
              <a:t>Name of the quantity  (Ex: Force)</a:t>
            </a:r>
          </a:p>
          <a:p>
            <a:pPr lvl="1"/>
            <a:r>
              <a:rPr lang="en-US" sz="1400" b="1" dirty="0" smtClean="0"/>
              <a:t>Symbol used to represent the quantity (Ex: F)</a:t>
            </a:r>
          </a:p>
          <a:p>
            <a:pPr lvl="1"/>
            <a:r>
              <a:rPr lang="en-US" sz="1400" b="1" dirty="0" smtClean="0"/>
              <a:t>Name of unit used to measure the quantity (Ex: Newton)</a:t>
            </a:r>
          </a:p>
          <a:p>
            <a:pPr lvl="1"/>
            <a:r>
              <a:rPr lang="en-US" sz="1400" b="1" dirty="0" smtClean="0"/>
              <a:t>Symbol for the unit (Ex: N)</a:t>
            </a:r>
          </a:p>
          <a:p>
            <a:pPr lvl="1"/>
            <a:r>
              <a:rPr lang="en-US" sz="1400" b="1" dirty="0" smtClean="0"/>
              <a:t>The unit expressed in base units (Ex: 1 N = 1 kg m s</a:t>
            </a:r>
            <a:r>
              <a:rPr lang="en-US" sz="1400" b="1" baseline="30000" dirty="0" smtClean="0"/>
              <a:t>-2</a:t>
            </a:r>
            <a:r>
              <a:rPr lang="en-US" sz="1400" b="1" dirty="0" smtClean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0380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b="1" dirty="0"/>
              <a:t>PREFIXES</a:t>
            </a:r>
          </a:p>
          <a:p>
            <a:pPr lvl="1"/>
            <a:r>
              <a:rPr lang="en-US" sz="1900" b="1" dirty="0"/>
              <a:t>Allows units to be a convenient size for observations</a:t>
            </a:r>
          </a:p>
          <a:p>
            <a:pPr lvl="1"/>
            <a:r>
              <a:rPr lang="en-US" sz="1900" b="1" dirty="0"/>
              <a:t>Defined in terms of powers of 10</a:t>
            </a:r>
          </a:p>
          <a:p>
            <a:pPr lvl="1"/>
            <a:r>
              <a:rPr lang="en-US" sz="1900" b="1" dirty="0" smtClean="0"/>
              <a:t>Common Prefixes </a:t>
            </a:r>
            <a:r>
              <a:rPr lang="en-US" sz="1900" b="1" dirty="0"/>
              <a:t>to memorize</a:t>
            </a:r>
            <a:endParaRPr lang="en-US" sz="19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499"/>
            <a:ext cx="4825159" cy="38103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Ways to Convert:</a:t>
            </a:r>
          </a:p>
          <a:p>
            <a:r>
              <a:rPr lang="en-US" b="1" dirty="0" smtClean="0"/>
              <a:t>Prefix unit to base unit – </a:t>
            </a:r>
          </a:p>
          <a:p>
            <a:pPr lvl="1"/>
            <a:r>
              <a:rPr lang="en-US" b="1" dirty="0" smtClean="0"/>
              <a:t>Replace prefix symbol with power of 10</a:t>
            </a:r>
          </a:p>
          <a:p>
            <a:pPr lvl="1"/>
            <a:r>
              <a:rPr lang="en-US" b="1" dirty="0" smtClean="0"/>
              <a:t>Ex: 540 nm = 540 x 10</a:t>
            </a:r>
            <a:r>
              <a:rPr lang="en-US" b="1" baseline="30000" dirty="0" smtClean="0"/>
              <a:t>-9</a:t>
            </a:r>
            <a:r>
              <a:rPr lang="en-US" b="1" dirty="0" smtClean="0"/>
              <a:t> m</a:t>
            </a:r>
          </a:p>
          <a:p>
            <a:r>
              <a:rPr lang="en-US" b="1" dirty="0" smtClean="0"/>
              <a:t>Move the decimal place </a:t>
            </a:r>
          </a:p>
          <a:p>
            <a:pPr lvl="1"/>
            <a:r>
              <a:rPr lang="en-US" b="1" dirty="0" smtClean="0"/>
              <a:t>Often used with 3 orders of magnitude changes.</a:t>
            </a:r>
          </a:p>
          <a:p>
            <a:pPr lvl="1"/>
            <a:r>
              <a:rPr lang="en-US" b="1" dirty="0" smtClean="0"/>
              <a:t>Ex: 45.6 mL = 0.0456 L</a:t>
            </a:r>
          </a:p>
          <a:p>
            <a:r>
              <a:rPr lang="en-US" b="1" dirty="0" smtClean="0"/>
              <a:t>Factor Label methods using:</a:t>
            </a:r>
          </a:p>
          <a:p>
            <a:r>
              <a:rPr lang="en-US" b="1" dirty="0" smtClean="0"/>
              <a:t># in meter stick: 	 1 m = 10</a:t>
            </a:r>
            <a:r>
              <a:rPr lang="en-US" b="1" baseline="30000" dirty="0" smtClean="0"/>
              <a:t>3</a:t>
            </a:r>
            <a:r>
              <a:rPr lang="en-US" b="1" dirty="0" smtClean="0"/>
              <a:t> mm  </a:t>
            </a:r>
          </a:p>
          <a:p>
            <a:r>
              <a:rPr lang="en-US" b="1" dirty="0" smtClean="0"/>
              <a:t>Definition:  		1 mm = 10</a:t>
            </a:r>
            <a:r>
              <a:rPr lang="en-US" b="1" baseline="30000" dirty="0" smtClean="0">
                <a:solidFill>
                  <a:schemeClr val="tx1"/>
                </a:solidFill>
              </a:rPr>
              <a:t>-3</a:t>
            </a:r>
            <a:r>
              <a:rPr lang="en-US" b="1" dirty="0" smtClean="0">
                <a:solidFill>
                  <a:schemeClr val="tx1"/>
                </a:solidFill>
              </a:rPr>
              <a:t> m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23063"/>
              </p:ext>
            </p:extLst>
          </p:nvPr>
        </p:nvGraphicFramePr>
        <p:xfrm>
          <a:off x="1134794" y="4311650"/>
          <a:ext cx="4845318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Prefix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Abbreviation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Power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Nano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Micro-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sym typeface="Euclid Symbol" panose="05050102010706020507" pitchFamily="18" charset="2"/>
                        </a:rPr>
                        <a:t>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Milli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Centi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Kilo-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1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13903</TotalTime>
  <Words>1101</Words>
  <Application>Microsoft Office PowerPoint</Application>
  <PresentationFormat>Widescreen</PresentationFormat>
  <Paragraphs>141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Euclid Symbol</vt:lpstr>
      <vt:lpstr>Wingdings 3</vt:lpstr>
      <vt:lpstr>Ion Boardroom</vt:lpstr>
      <vt:lpstr>Physics 1 – Aug 21, 2018 </vt:lpstr>
      <vt:lpstr>Agenda</vt:lpstr>
      <vt:lpstr>Standards</vt:lpstr>
      <vt:lpstr>English System</vt:lpstr>
      <vt:lpstr>SI (or metric) System</vt:lpstr>
      <vt:lpstr>SI (or metric) System</vt:lpstr>
      <vt:lpstr>SI (or metric) System</vt:lpstr>
      <vt:lpstr>SI (metric) System</vt:lpstr>
      <vt:lpstr>Metric Conversions</vt:lpstr>
      <vt:lpstr>Metric Conversions using prefixes</vt:lpstr>
      <vt:lpstr>Dimension Analysis</vt:lpstr>
      <vt:lpstr>Estimation</vt:lpstr>
      <vt:lpstr>Exit Slip and Today’s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71</cp:revision>
  <dcterms:created xsi:type="dcterms:W3CDTF">2015-08-11T02:33:52Z</dcterms:created>
  <dcterms:modified xsi:type="dcterms:W3CDTF">2018-08-21T15:14:05Z</dcterms:modified>
</cp:coreProperties>
</file>